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</p:sldMasterIdLst>
  <p:notesMasterIdLst>
    <p:notesMasterId r:id="rId19"/>
  </p:notesMasterIdLst>
  <p:handoutMasterIdLst>
    <p:handoutMasterId r:id="rId20"/>
  </p:handoutMasterIdLst>
  <p:sldIdLst>
    <p:sldId id="936" r:id="rId2"/>
    <p:sldId id="869" r:id="rId3"/>
    <p:sldId id="948" r:id="rId4"/>
    <p:sldId id="956" r:id="rId5"/>
    <p:sldId id="893" r:id="rId6"/>
    <p:sldId id="894" r:id="rId7"/>
    <p:sldId id="905" r:id="rId8"/>
    <p:sldId id="842" r:id="rId9"/>
    <p:sldId id="924" r:id="rId10"/>
    <p:sldId id="992" r:id="rId11"/>
    <p:sldId id="977" r:id="rId12"/>
    <p:sldId id="981" r:id="rId13"/>
    <p:sldId id="989" r:id="rId14"/>
    <p:sldId id="990" r:id="rId15"/>
    <p:sldId id="991" r:id="rId16"/>
    <p:sldId id="993" r:id="rId17"/>
    <p:sldId id="845" r:id="rId18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Thompson" initials="MT" lastIdx="1" clrIdx="0"/>
  <p:cmAuthor id="1" name="Duffy, Mary-Kate" initials="D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70" d="100"/>
          <a:sy n="70" d="100"/>
        </p:scale>
        <p:origin x="6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4.24</c:v>
                </c:pt>
                <c:pt idx="1">
                  <c:v>4.71</c:v>
                </c:pt>
                <c:pt idx="2">
                  <c:v>6.25</c:v>
                </c:pt>
                <c:pt idx="3">
                  <c:v>5.15</c:v>
                </c:pt>
                <c:pt idx="4">
                  <c:v>3.73</c:v>
                </c:pt>
                <c:pt idx="5">
                  <c:v>3</c:v>
                </c:pt>
                <c:pt idx="6">
                  <c:v>2.42</c:v>
                </c:pt>
                <c:pt idx="7">
                  <c:v>2.7</c:v>
                </c:pt>
                <c:pt idx="8">
                  <c:v>1.83</c:v>
                </c:pt>
                <c:pt idx="9">
                  <c:v>3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Expected</c:v>
                </c:pt>
              </c:strCache>
            </c:strRef>
          </c:tx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120232"/>
        <c:axId val="334122584"/>
      </c:barChart>
      <c:catAx>
        <c:axId val="334120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Months Enrolled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34122584"/>
        <c:crosses val="autoZero"/>
        <c:auto val="1"/>
        <c:lblAlgn val="ctr"/>
        <c:lblOffset val="100"/>
        <c:noMultiLvlLbl val="0"/>
      </c:catAx>
      <c:valAx>
        <c:axId val="334122584"/>
        <c:scaling>
          <c:orientation val="minMax"/>
          <c:max val="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Average Number of Contacts Per Month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341202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 = 46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 = 46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</c:dPt>
          <c:dPt>
            <c:idx val="7"/>
            <c:bubble3D val="0"/>
            <c:spPr>
              <a:solidFill>
                <a:schemeClr val="bg2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663707421952226E-2"/>
                  <c:y val="1.97508463615961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7852191832659831"/>
                  <c:y val="3.467571988284073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Education/Job</a:t>
                    </a:r>
                    <a:r>
                      <a:rPr lang="en-US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2500940565566042E-2"/>
                  <c:y val="-0.204975845410628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485879468507893E-2"/>
                  <c:y val="-5.029670204267944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3604553925485303"/>
                  <c:y val="2.524040473201719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Benefits</a:t>
                    </a:r>
                    <a:r>
                      <a:rPr lang="en-US" dirty="0" smtClean="0"/>
                      <a:t>/</a:t>
                    </a:r>
                  </a:p>
                  <a:p>
                    <a:r>
                      <a:rPr lang="en-US" dirty="0" smtClean="0"/>
                      <a:t>Entitlements</a:t>
                    </a:r>
                    <a:r>
                      <a:rPr lang="en-US" dirty="0"/>
                      <a:t>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Housing</c:v>
                </c:pt>
                <c:pt idx="1">
                  <c:v>CJ</c:v>
                </c:pt>
                <c:pt idx="2">
                  <c:v>Medical</c:v>
                </c:pt>
                <c:pt idx="3">
                  <c:v>Edu/Job</c:v>
                </c:pt>
                <c:pt idx="4">
                  <c:v>Addiction</c:v>
                </c:pt>
                <c:pt idx="5">
                  <c:v>Mental Health</c:v>
                </c:pt>
                <c:pt idx="6">
                  <c:v>Other</c:v>
                </c:pt>
                <c:pt idx="7">
                  <c:v>Benefits/Entitlements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14</c:v>
                </c:pt>
                <c:pt idx="5">
                  <c:v>15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 algn="just"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 = 158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1"/>
              <c:layout>
                <c:manualLayout>
                  <c:x val="1.6936863294630546E-2"/>
                  <c:y val="2.91032370953630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309917033675875"/>
                  <c:y val="-0.145526455932138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4263201210018235E-2"/>
                  <c:y val="-1.618357487922705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898560879042662"/>
                  <c:y val="0.107120468637072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6478935895724904E-2"/>
                  <c:y val="4.2998021986382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753191867965657E-2"/>
                  <c:y val="-5.76958043288067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5976022065038474E-2"/>
                  <c:y val="-9.65095667389402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2098953467680947"/>
                  <c:y val="3.26223895926052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Sheet1!$A$2:$A$12</c:f>
              <c:strCache>
                <c:ptCount val="11"/>
                <c:pt idx="0">
                  <c:v>Unresponsive to Contact</c:v>
                </c:pt>
                <c:pt idx="1">
                  <c:v>In MH/SUD Inpatient Treatment</c:v>
                </c:pt>
                <c:pt idx="2">
                  <c:v>Incarcerated</c:v>
                </c:pt>
                <c:pt idx="3">
                  <c:v>Cancelled Meeting</c:v>
                </c:pt>
                <c:pt idx="4">
                  <c:v>No-show</c:v>
                </c:pt>
                <c:pt idx="5">
                  <c:v>Hospitalized</c:v>
                </c:pt>
                <c:pt idx="6">
                  <c:v>In Residential Treatment</c:v>
                </c:pt>
                <c:pt idx="7">
                  <c:v>On Bi-weekly/Monthly Status</c:v>
                </c:pt>
                <c:pt idx="8">
                  <c:v>CM/PSS Unable to Meet</c:v>
                </c:pt>
                <c:pt idx="9">
                  <c:v>On Warrant Status</c:v>
                </c:pt>
                <c:pt idx="10">
                  <c:v>Phone Disconnected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28</c:v>
                </c:pt>
                <c:pt idx="1">
                  <c:v>2</c:v>
                </c:pt>
                <c:pt idx="2">
                  <c:v>50</c:v>
                </c:pt>
                <c:pt idx="3">
                  <c:v>4</c:v>
                </c:pt>
                <c:pt idx="4">
                  <c:v>14</c:v>
                </c:pt>
                <c:pt idx="5">
                  <c:v>7</c:v>
                </c:pt>
                <c:pt idx="6">
                  <c:v>2</c:v>
                </c:pt>
                <c:pt idx="7">
                  <c:v>5</c:v>
                </c:pt>
                <c:pt idx="8">
                  <c:v>10</c:v>
                </c:pt>
                <c:pt idx="9">
                  <c:v>33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6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6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67236F-E4A9-4F57-A015-041730FEA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39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pPr>
              <a:defRPr/>
            </a:pPr>
            <a:fld id="{27F184D9-A827-409F-84BF-8F7ED15B4307}" type="datetimeFigureOut">
              <a:rPr lang="en-US"/>
              <a:pPr>
                <a:defRPr/>
              </a:pPr>
              <a:t>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pPr>
              <a:defRPr/>
            </a:pPr>
            <a:fld id="{34D87FAD-80DA-4BF3-909D-52CC91C3A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060" indent="-2904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631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283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0936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672D1C7-0335-4116-9518-59D3751B0AA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47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E59C7-FDD2-4EA6-8B7C-834F834F31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38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86DD-B2DD-43C9-9232-6845F2C77B3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7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11758" y="4496167"/>
            <a:ext cx="5687512" cy="42585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ea typeface="MS PGothic" panose="020B0600070205080204" pitchFamily="34" charset="-128"/>
              </a:rPr>
              <a:t>MISSION-CJ is a flexible, time-limited, and </a:t>
            </a:r>
          </a:p>
          <a:p>
            <a:r>
              <a:rPr lang="en-US" dirty="0">
                <a:ea typeface="MS PGothic" panose="020B0600070205080204" pitchFamily="34" charset="-128"/>
              </a:rPr>
              <a:t>comprehensive treatment intervention rooted in the </a:t>
            </a:r>
          </a:p>
          <a:p>
            <a:r>
              <a:rPr lang="en-US" dirty="0">
                <a:ea typeface="MS PGothic" panose="020B0600070205080204" pitchFamily="34" charset="-128"/>
              </a:rPr>
              <a:t>Health Belief Model (Becker, 1974), targeting individuals </a:t>
            </a:r>
          </a:p>
          <a:p>
            <a:r>
              <a:rPr lang="en-US" dirty="0">
                <a:ea typeface="MS PGothic" panose="020B0600070205080204" pitchFamily="34" charset="-128"/>
              </a:rPr>
              <a:t>with mental illness and co-occurring substance use </a:t>
            </a:r>
          </a:p>
          <a:p>
            <a:r>
              <a:rPr lang="en-US" dirty="0">
                <a:ea typeface="MS PGothic" panose="020B0600070205080204" pitchFamily="34" charset="-128"/>
              </a:rPr>
              <a:t>disorders.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63127" indent="-2920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72925" indent="-2339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44031" indent="-2339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113523" indent="-2339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78175" indent="-233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042828" indent="-233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507480" indent="-233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72132" indent="-233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7D896A9-8C5B-4A5F-A577-2A57B8DC7C0E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901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7269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312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Fix formattting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86DD-B2DD-43C9-9232-6845F2C77B3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56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Improving Outcomes for Homeless Veterans with Peer Support:</a:t>
            </a:r>
            <a:r>
              <a:rPr lang="en-US" baseline="0" dirty="0" smtClean="0"/>
              <a:t> Bedford – MISSION-VET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MISSION-VET Model Development:</a:t>
            </a:r>
            <a:r>
              <a:rPr lang="en-US" baseline="0" dirty="0" smtClean="0"/>
              <a:t> </a:t>
            </a:r>
            <a:r>
              <a:rPr lang="en-US" dirty="0" smtClean="0"/>
              <a:t>Bedford – MISSION-VET</a:t>
            </a:r>
          </a:p>
          <a:p>
            <a:endParaRPr lang="en-US" dirty="0" smtClean="0"/>
          </a:p>
          <a:p>
            <a:r>
              <a:rPr lang="en-US" dirty="0" smtClean="0"/>
              <a:t>CREST:</a:t>
            </a:r>
            <a:r>
              <a:rPr lang="en-US" baseline="0" dirty="0" smtClean="0"/>
              <a:t> Springfield District Court, serves Hampden County – MISSION-CJ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WI-RAPS: Hampden County Sheriff’s Department &amp;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Western Massachusetts Regional Women's Correctional Center in Springfield</a:t>
            </a:r>
            <a:r>
              <a:rPr lang="en-US" baseline="0" dirty="0" smtClean="0"/>
              <a:t>, serves Springfield &amp; Holyoke – MISIION-CJ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CAPE: Barnstable Drug Court, serves Barnstable County – MISSION-CJ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HOUSED: Interagency Council on Housing and Homeless, Pine Street Inn, &amp; Boston and Metro Boston Regional Networks, serves Boston, Cambridge, &amp; Somerville – MISSION 2</a:t>
            </a:r>
            <a:r>
              <a:rPr lang="en-US" baseline="30000" dirty="0" smtClean="0"/>
              <a:t>nd</a:t>
            </a:r>
            <a:r>
              <a:rPr lang="en-US" baseline="0" dirty="0" smtClean="0"/>
              <a:t> Ed.</a:t>
            </a:r>
          </a:p>
          <a:p>
            <a:endParaRPr lang="en-US" baseline="0" dirty="0" smtClean="0"/>
          </a:p>
          <a:p>
            <a:r>
              <a:rPr lang="en-US" dirty="0" smtClean="0"/>
              <a:t>FORWARD: Quincy Adult Drug Court &amp; Dedham Veterans</a:t>
            </a:r>
            <a:r>
              <a:rPr lang="en-US" baseline="0" dirty="0" smtClean="0"/>
              <a:t> Treatment Court, serves Greater Boston Metropolitan area – MISSION-CJ</a:t>
            </a:r>
          </a:p>
          <a:p>
            <a:endParaRPr lang="en-US" baseline="0" dirty="0" smtClean="0"/>
          </a:p>
          <a:p>
            <a:r>
              <a:rPr lang="en-US" baseline="0" dirty="0" smtClean="0"/>
              <a:t>VET Implementation: Currently MISSION-DIRECT VET, previously MISSION Jail Diversion; Community Healthlink in Worcester &amp; Soldier On in Northampton, serves Franklin, Hampshire, Hampden, and Worcester Counties – previously used MISSION-VET, now uses MISSION-CJ</a:t>
            </a:r>
          </a:p>
          <a:p>
            <a:endParaRPr lang="en-US" baseline="0" dirty="0" smtClean="0"/>
          </a:p>
          <a:p>
            <a:r>
              <a:rPr lang="en-US" baseline="0" dirty="0" smtClean="0"/>
              <a:t>CREW: Massachusetts Correctional Institution &amp; South Middlesex Correctional Center, Framingham – MISSION 1</a:t>
            </a:r>
            <a:r>
              <a:rPr lang="en-US" baseline="30000" dirty="0" smtClean="0"/>
              <a:t>st</a:t>
            </a:r>
            <a:r>
              <a:rPr lang="en-US" baseline="0" dirty="0" smtClean="0"/>
              <a:t> 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MASS-MISSION: Worcester and Springfield Sites: Community Healthlink, Soldier On, &amp; Western Massachusetts Network to End Homelessness, serves Hampden and Worcester Counties – MISSION 2</a:t>
            </a:r>
            <a:r>
              <a:rPr lang="en-US" baseline="30000" dirty="0" smtClean="0"/>
              <a:t>nd</a:t>
            </a:r>
            <a:r>
              <a:rPr lang="en-US" baseline="0" dirty="0" smtClean="0"/>
              <a:t> 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RAPS: Massachusetts Correctional Institute, Framingham, &amp; Old Colony Correctional Center, Bridgewater – MISSION 1</a:t>
            </a:r>
            <a:r>
              <a:rPr lang="en-US" baseline="30000" dirty="0" smtClean="0"/>
              <a:t>st</a:t>
            </a:r>
            <a:r>
              <a:rPr lang="en-US" baseline="0" dirty="0" smtClean="0"/>
              <a:t> 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aseline="0" dirty="0" smtClean="0"/>
              <a:t>I-RAPS: Massachusetts Correctional Institute &amp; South Middlesex Correctional Center, Framingham, and Old Colony Correctional Center, Bridgewater – MISSION 1</a:t>
            </a:r>
            <a:r>
              <a:rPr lang="en-US" baseline="30000" dirty="0" smtClean="0"/>
              <a:t>st</a:t>
            </a:r>
            <a:r>
              <a:rPr lang="en-US" baseline="0" dirty="0" smtClean="0"/>
              <a:t> 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HUD VASH Implementation: Housing and Urban Development and Veterans Affairs Supportive Housing; Veterans Affairs, Northampton, Pittsfield, Springfield, &amp; Worcester – MISSION-VET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8867-8D17-4C5C-A45D-5CC6506AC12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17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E59C7-FDD2-4EA6-8B7C-834F834F31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25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E59C7-FDD2-4EA6-8B7C-834F834F31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71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E59C7-FDD2-4EA6-8B7C-834F834F31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12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9E6CD-8663-4523-8F30-852829EC3D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10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19976-BA10-4B77-B035-A461ACA0FC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8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0603C-0183-42A8-A0CE-765BE362D3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7FB7A-56EF-46FD-8DE7-061A29A5A9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6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DD7DC-1D19-4D63-8902-3D7688280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6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2C0A2-348F-47A7-A276-08CD87CCF1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5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B8CB7-31FC-4CBC-8FBE-791204B65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943BB-BC86-4CC5-B0DC-8F3F02E04F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74A95-9F3A-4E5E-9EF5-5084F38CB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171A6C-3DE0-496B-9E05-2F609F4224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6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74EDF-E84F-4F84-8CB8-63050FCA5C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4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5B6C6D-94AC-4836-A78A-3F29BE21FC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25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0095" y="4564039"/>
            <a:ext cx="6858000" cy="2286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Debra A. Pinals, M.D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Program in Law, Psychiatry, and Ethics</a:t>
            </a:r>
          </a:p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Clinical Professor of Psychiatry</a:t>
            </a:r>
          </a:p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University of MICHIGAN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Medical Director for Behavioral health and forensic programs</a:t>
            </a:r>
          </a:p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Michigan department of health and human services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Image result for Umi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219200"/>
            <a:ext cx="754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n w="10160">
                  <a:solidFill>
                    <a:schemeClr val="accent1"/>
                  </a:solidFill>
                  <a:prstDash val="solid"/>
                </a:ln>
                <a:latin typeface="Cambria Math" pitchFamily="18" charset="0"/>
                <a:ea typeface="Cambria Math" pitchFamily="18" charset="0"/>
              </a:rPr>
              <a:t>Using Data to Improve the Behavioral Health and Justice Interface:</a:t>
            </a:r>
          </a:p>
          <a:p>
            <a:pPr algn="ctr">
              <a:defRPr/>
            </a:pPr>
            <a:r>
              <a:rPr lang="en-US" sz="3600" dirty="0">
                <a:ln w="10160">
                  <a:solidFill>
                    <a:schemeClr val="accent1"/>
                  </a:solidFill>
                  <a:prstDash val="solid"/>
                </a:ln>
                <a:latin typeface="Cambria Math" pitchFamily="18" charset="0"/>
                <a:ea typeface="Cambria Math" pitchFamily="18" charset="0"/>
              </a:rPr>
              <a:t>MISSION-Criminal Justice Services</a:t>
            </a:r>
          </a:p>
        </p:txBody>
      </p:sp>
    </p:spTree>
    <p:extLst>
      <p:ext uri="{BB962C8B-B14F-4D97-AF65-F5344CB8AC3E}">
        <p14:creationId xmlns:p14="http://schemas.microsoft.com/office/powerpoint/2010/main" val="491010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eology.com/county-map/massachusetts-county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49" y="1295400"/>
            <a:ext cx="8651304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4649" y="23819"/>
            <a:ext cx="8569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Previous and Current MISSION Project Sites: Massachusetts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629774" y="3423463"/>
            <a:ext cx="728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CREST</a:t>
            </a:r>
            <a:endParaRPr lang="en-US" sz="1200" b="1" u="sng" dirty="0"/>
          </a:p>
        </p:txBody>
      </p:sp>
      <p:sp>
        <p:nvSpPr>
          <p:cNvPr id="2058" name="Rectangle 2057"/>
          <p:cNvSpPr/>
          <p:nvPr/>
        </p:nvSpPr>
        <p:spPr>
          <a:xfrm>
            <a:off x="1239443" y="3105189"/>
            <a:ext cx="7457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 smtClean="0"/>
              <a:t>WI-RAPS</a:t>
            </a:r>
            <a:endParaRPr lang="en-US" sz="1200" b="1" u="sng" dirty="0"/>
          </a:p>
        </p:txBody>
      </p:sp>
      <p:sp>
        <p:nvSpPr>
          <p:cNvPr id="20" name="Rectangle 19"/>
          <p:cNvSpPr/>
          <p:nvPr/>
        </p:nvSpPr>
        <p:spPr>
          <a:xfrm>
            <a:off x="7685430" y="4419555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 smtClean="0"/>
              <a:t>CAPE</a:t>
            </a:r>
            <a:endParaRPr lang="en-US" sz="1200" b="1" u="sng" dirty="0"/>
          </a:p>
        </p:txBody>
      </p:sp>
      <p:sp>
        <p:nvSpPr>
          <p:cNvPr id="23" name="Rectangle 22"/>
          <p:cNvSpPr/>
          <p:nvPr/>
        </p:nvSpPr>
        <p:spPr>
          <a:xfrm>
            <a:off x="3020583" y="3221510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6344306" y="1995115"/>
            <a:ext cx="189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Improving Outcomes for Homeless Veterans with Peer Support</a:t>
            </a:r>
            <a:endParaRPr lang="en-US" sz="1200" b="1" u="sng" dirty="0"/>
          </a:p>
        </p:txBody>
      </p:sp>
      <p:sp>
        <p:nvSpPr>
          <p:cNvPr id="2048" name="TextBox 2047"/>
          <p:cNvSpPr txBox="1"/>
          <p:nvPr/>
        </p:nvSpPr>
        <p:spPr>
          <a:xfrm>
            <a:off x="120398" y="53761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70" name="Rectangle 2069"/>
          <p:cNvSpPr/>
          <p:nvPr/>
        </p:nvSpPr>
        <p:spPr>
          <a:xfrm>
            <a:off x="1612302" y="3008545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b="1" u="sng" dirty="0"/>
          </a:p>
        </p:txBody>
      </p:sp>
      <p:cxnSp>
        <p:nvCxnSpPr>
          <p:cNvPr id="2075" name="Straight Connector 2074"/>
          <p:cNvCxnSpPr/>
          <p:nvPr/>
        </p:nvCxnSpPr>
        <p:spPr>
          <a:xfrm flipV="1">
            <a:off x="6172200" y="2805498"/>
            <a:ext cx="980153" cy="203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7" name="Straight Connector 2076"/>
          <p:cNvCxnSpPr/>
          <p:nvPr/>
        </p:nvCxnSpPr>
        <p:spPr>
          <a:xfrm>
            <a:off x="6172200" y="2805498"/>
            <a:ext cx="9801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Straight Connector 2078"/>
          <p:cNvCxnSpPr/>
          <p:nvPr/>
        </p:nvCxnSpPr>
        <p:spPr>
          <a:xfrm flipV="1">
            <a:off x="5943600" y="2805498"/>
            <a:ext cx="1208753" cy="50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26623" y="2641446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HOUSED</a:t>
            </a:r>
            <a:endParaRPr lang="en-US" sz="1200" b="1" u="sng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943600" y="3260167"/>
            <a:ext cx="228600" cy="3017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172200" y="3237146"/>
            <a:ext cx="299576" cy="3248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745609" y="349441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FORWARD</a:t>
            </a:r>
            <a:endParaRPr lang="en-US" sz="1200" b="1" u="sng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3232068" y="3453436"/>
            <a:ext cx="654132" cy="514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886200" y="3098314"/>
            <a:ext cx="403318" cy="8697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387161" y="2935580"/>
            <a:ext cx="1499039" cy="1032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393907" y="2409161"/>
            <a:ext cx="1492293" cy="15588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14800" y="29332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182144" y="3936968"/>
            <a:ext cx="1496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VET Implementation</a:t>
            </a:r>
            <a:endParaRPr lang="en-US" sz="1200" b="1" u="sng" dirty="0"/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1905000" y="3200929"/>
            <a:ext cx="448618" cy="362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1905000" y="3260168"/>
            <a:ext cx="392916" cy="390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914067" y="312255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CREW</a:t>
            </a:r>
            <a:endParaRPr lang="en-US" sz="1200" b="1" u="sng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2694233" y="3794662"/>
            <a:ext cx="1156136" cy="801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50369" y="3336367"/>
            <a:ext cx="567070" cy="125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323126" y="458590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MASS-MISSION</a:t>
            </a:r>
            <a:endParaRPr lang="en-US" sz="1200" b="1" u="sng" dirty="0"/>
          </a:p>
        </p:txBody>
      </p:sp>
      <p:sp>
        <p:nvSpPr>
          <p:cNvPr id="111" name="TextBox 110"/>
          <p:cNvSpPr txBox="1"/>
          <p:nvPr/>
        </p:nvSpPr>
        <p:spPr>
          <a:xfrm>
            <a:off x="5201857" y="4645386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RAPS</a:t>
            </a:r>
            <a:endParaRPr lang="en-US" sz="1200" b="1" u="sng" dirty="0"/>
          </a:p>
        </p:txBody>
      </p:sp>
      <p:sp>
        <p:nvSpPr>
          <p:cNvPr id="112" name="TextBox 111"/>
          <p:cNvSpPr txBox="1"/>
          <p:nvPr/>
        </p:nvSpPr>
        <p:spPr>
          <a:xfrm>
            <a:off x="4953000" y="5103250"/>
            <a:ext cx="606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I-RAPS</a:t>
            </a:r>
            <a:endParaRPr lang="en-US" sz="1200" b="1" u="sng" dirty="0"/>
          </a:p>
        </p:txBody>
      </p:sp>
      <p:cxnSp>
        <p:nvCxnSpPr>
          <p:cNvPr id="120" name="Straight Connector 119"/>
          <p:cNvCxnSpPr/>
          <p:nvPr/>
        </p:nvCxnSpPr>
        <p:spPr>
          <a:xfrm flipH="1">
            <a:off x="5486400" y="4129349"/>
            <a:ext cx="781706" cy="595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876800" y="3076589"/>
            <a:ext cx="609600" cy="16478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821508" y="3250714"/>
            <a:ext cx="491584" cy="1930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5313092" y="4304150"/>
            <a:ext cx="1031214" cy="877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92082" y="2582381"/>
            <a:ext cx="1209376" cy="1837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101458" y="3494413"/>
            <a:ext cx="175960" cy="925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01458" y="2942241"/>
            <a:ext cx="1937142" cy="1484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89926" y="4408407"/>
            <a:ext cx="1930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HUD VASH Implementation</a:t>
            </a:r>
            <a:endParaRPr lang="en-US" sz="1200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3454289" y="2062500"/>
            <a:ext cx="2448580" cy="28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MISSION-VET Model Development</a:t>
            </a:r>
            <a:endParaRPr lang="en-US" sz="1200" b="1" u="sng" dirty="0"/>
          </a:p>
        </p:txBody>
      </p:sp>
      <p:cxnSp>
        <p:nvCxnSpPr>
          <p:cNvPr id="19" name="Straight Connector 18"/>
          <p:cNvCxnSpPr>
            <a:stCxn id="81" idx="1"/>
          </p:cNvCxnSpPr>
          <p:nvPr/>
        </p:nvCxnSpPr>
        <p:spPr>
          <a:xfrm flipH="1" flipV="1">
            <a:off x="5449006" y="2276080"/>
            <a:ext cx="8217" cy="247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 flipV="1">
            <a:off x="5867400" y="2409161"/>
            <a:ext cx="604376" cy="181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5-Point Star 67"/>
          <p:cNvSpPr/>
          <p:nvPr/>
        </p:nvSpPr>
        <p:spPr>
          <a:xfrm>
            <a:off x="485071" y="5560848"/>
            <a:ext cx="313847" cy="24053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>
            <a:off x="510496" y="6291640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2520" y="5220598"/>
            <a:ext cx="238951" cy="2169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ross 70"/>
          <p:cNvSpPr/>
          <p:nvPr/>
        </p:nvSpPr>
        <p:spPr>
          <a:xfrm>
            <a:off x="533400" y="5933899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6373" y="5513730"/>
            <a:ext cx="312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MISSION 2</a:t>
            </a:r>
            <a:r>
              <a:rPr lang="en-US" baseline="30000" dirty="0" smtClean="0"/>
              <a:t>nd</a:t>
            </a:r>
            <a:r>
              <a:rPr lang="en-US" dirty="0" smtClean="0"/>
              <a:t> Ed.: Homelessness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373" y="5144398"/>
            <a:ext cx="163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MISSION 1</a:t>
            </a:r>
            <a:r>
              <a:rPr lang="en-US" baseline="30000" dirty="0" smtClean="0"/>
              <a:t>st</a:t>
            </a:r>
            <a:r>
              <a:rPr lang="en-US" dirty="0" smtClean="0"/>
              <a:t> Ed.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8918" y="6221274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MISSION-VET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918" y="5869500"/>
            <a:ext cx="127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MISSION-CJ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4648" y="4862899"/>
            <a:ext cx="3633733" cy="18427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/>
          <p:cNvSpPr/>
          <p:nvPr/>
        </p:nvSpPr>
        <p:spPr>
          <a:xfrm>
            <a:off x="758724" y="2362200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>
            <a:off x="2189279" y="3310715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>
            <a:off x="3930361" y="2773712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/>
          <p:cNvSpPr/>
          <p:nvPr/>
        </p:nvSpPr>
        <p:spPr>
          <a:xfrm>
            <a:off x="5719948" y="2431479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/>
          <p:cNvSpPr/>
          <p:nvPr/>
        </p:nvSpPr>
        <p:spPr>
          <a:xfrm>
            <a:off x="5397485" y="2409161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Cross 83"/>
          <p:cNvSpPr/>
          <p:nvPr/>
        </p:nvSpPr>
        <p:spPr>
          <a:xfrm>
            <a:off x="2455119" y="3411064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Cross 85"/>
          <p:cNvSpPr/>
          <p:nvPr/>
        </p:nvSpPr>
        <p:spPr>
          <a:xfrm>
            <a:off x="2313930" y="3070180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Cross 87"/>
          <p:cNvSpPr/>
          <p:nvPr/>
        </p:nvSpPr>
        <p:spPr>
          <a:xfrm>
            <a:off x="2257079" y="3561962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Cross 89"/>
          <p:cNvSpPr/>
          <p:nvPr/>
        </p:nvSpPr>
        <p:spPr>
          <a:xfrm>
            <a:off x="7860193" y="4670254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ross 90"/>
          <p:cNvSpPr/>
          <p:nvPr/>
        </p:nvSpPr>
        <p:spPr>
          <a:xfrm>
            <a:off x="5799297" y="3114706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ross 97"/>
          <p:cNvSpPr/>
          <p:nvPr/>
        </p:nvSpPr>
        <p:spPr>
          <a:xfrm>
            <a:off x="6398188" y="3093258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5-Point Star 100"/>
          <p:cNvSpPr/>
          <p:nvPr/>
        </p:nvSpPr>
        <p:spPr>
          <a:xfrm>
            <a:off x="6027897" y="2880122"/>
            <a:ext cx="313847" cy="24053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5-Point Star 102"/>
          <p:cNvSpPr/>
          <p:nvPr/>
        </p:nvSpPr>
        <p:spPr>
          <a:xfrm>
            <a:off x="5744053" y="2710555"/>
            <a:ext cx="313847" cy="24053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5-Point Star 104"/>
          <p:cNvSpPr/>
          <p:nvPr/>
        </p:nvSpPr>
        <p:spPr>
          <a:xfrm>
            <a:off x="6030459" y="2653124"/>
            <a:ext cx="313847" cy="24053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/>
          <p:cNvSpPr/>
          <p:nvPr/>
        </p:nvSpPr>
        <p:spPr>
          <a:xfrm>
            <a:off x="3140539" y="3315855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/>
          <p:cNvSpPr/>
          <p:nvPr/>
        </p:nvSpPr>
        <p:spPr>
          <a:xfrm>
            <a:off x="4254687" y="2907022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/>
          <p:cNvSpPr/>
          <p:nvPr/>
        </p:nvSpPr>
        <p:spPr>
          <a:xfrm>
            <a:off x="2267685" y="2265940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Cross 122"/>
          <p:cNvSpPr/>
          <p:nvPr/>
        </p:nvSpPr>
        <p:spPr>
          <a:xfrm>
            <a:off x="2428230" y="2265940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ross 123"/>
          <p:cNvSpPr/>
          <p:nvPr/>
        </p:nvSpPr>
        <p:spPr>
          <a:xfrm>
            <a:off x="4140387" y="2984921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Cross 127"/>
          <p:cNvSpPr/>
          <p:nvPr/>
        </p:nvSpPr>
        <p:spPr>
          <a:xfrm>
            <a:off x="3279021" y="3360594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/>
          <p:cNvSpPr/>
          <p:nvPr/>
        </p:nvSpPr>
        <p:spPr>
          <a:xfrm>
            <a:off x="2243796" y="2729513"/>
            <a:ext cx="238951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ross 125"/>
          <p:cNvSpPr/>
          <p:nvPr/>
        </p:nvSpPr>
        <p:spPr>
          <a:xfrm>
            <a:off x="2375425" y="2775747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5-Point Star 129"/>
          <p:cNvSpPr/>
          <p:nvPr/>
        </p:nvSpPr>
        <p:spPr>
          <a:xfrm>
            <a:off x="2506636" y="3626803"/>
            <a:ext cx="313847" cy="24053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5-Point Star 130"/>
          <p:cNvSpPr/>
          <p:nvPr/>
        </p:nvSpPr>
        <p:spPr>
          <a:xfrm>
            <a:off x="4254687" y="3243688"/>
            <a:ext cx="313847" cy="24053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ross 82"/>
          <p:cNvSpPr/>
          <p:nvPr/>
        </p:nvSpPr>
        <p:spPr>
          <a:xfrm>
            <a:off x="4724241" y="3122555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Cross 84"/>
          <p:cNvSpPr/>
          <p:nvPr/>
        </p:nvSpPr>
        <p:spPr>
          <a:xfrm>
            <a:off x="6230006" y="4205253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5129" y="4830723"/>
            <a:ext cx="2370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MISSION Model Types:</a:t>
            </a:r>
            <a:endParaRPr lang="en-US" b="1" dirty="0"/>
          </a:p>
        </p:txBody>
      </p:sp>
      <p:sp>
        <p:nvSpPr>
          <p:cNvPr id="82" name="Cross 81"/>
          <p:cNvSpPr/>
          <p:nvPr/>
        </p:nvSpPr>
        <p:spPr>
          <a:xfrm>
            <a:off x="4973257" y="2918445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ross 88"/>
          <p:cNvSpPr/>
          <p:nvPr/>
        </p:nvSpPr>
        <p:spPr>
          <a:xfrm>
            <a:off x="4762500" y="2972990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ross 91"/>
          <p:cNvSpPr/>
          <p:nvPr/>
        </p:nvSpPr>
        <p:spPr>
          <a:xfrm>
            <a:off x="6153806" y="3964718"/>
            <a:ext cx="228600" cy="24053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80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645925"/>
            <a:ext cx="7543800" cy="114300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31, 2016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4" y="3276599"/>
            <a:ext cx="6634295" cy="1219201"/>
          </a:xfrm>
        </p:spPr>
        <p:txBody>
          <a:bodyPr>
            <a:noAutofit/>
          </a:bodyPr>
          <a:lstStyle/>
          <a:p>
            <a:r>
              <a:rPr lang="en-US" sz="6000" dirty="0" smtClean="0"/>
              <a:t>MISSION </a:t>
            </a:r>
            <a:r>
              <a:rPr lang="en-US" sz="6000" dirty="0" smtClean="0"/>
              <a:t>CJ</a:t>
            </a:r>
            <a:br>
              <a:rPr lang="en-US" sz="6000" dirty="0" smtClean="0"/>
            </a:br>
            <a:r>
              <a:rPr lang="en-US" sz="6000" dirty="0" smtClean="0"/>
              <a:t>Specialty Court Sample</a:t>
            </a:r>
            <a:r>
              <a:rPr lang="en-US" sz="6000" dirty="0" smtClean="0"/>
              <a:t> </a:t>
            </a:r>
            <a:r>
              <a:rPr lang="en-US" sz="6000" dirty="0" smtClean="0"/>
              <a:t>Fidelity </a:t>
            </a:r>
            <a:r>
              <a:rPr lang="en-US" sz="6000" dirty="0" smtClean="0"/>
              <a:t>Data</a:t>
            </a:r>
            <a:endParaRPr lang="en-US" sz="6000" dirty="0"/>
          </a:p>
        </p:txBody>
      </p:sp>
      <p:pic>
        <p:nvPicPr>
          <p:cNvPr id="4" name="Picture 2" descr="H:\Administrative\MISSION Website\Graphics\Circle Graphic.jpg"/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9664" y1="22868" x2="39664" y2="22868"/>
                        <a14:foregroundMark x1="31176" y1="33182" x2="31176" y2="331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997" t="12292" r="43938" b="55450"/>
          <a:stretch/>
        </p:blipFill>
        <p:spPr bwMode="auto">
          <a:xfrm>
            <a:off x="7735687" y="3723514"/>
            <a:ext cx="874913" cy="84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67456" y="6324600"/>
            <a:ext cx="762000" cy="457200"/>
          </a:xfrm>
        </p:spPr>
        <p:txBody>
          <a:bodyPr/>
          <a:lstStyle/>
          <a:p>
            <a:fld id="{A8A7D2DF-F4CA-48DA-9B06-FC3A129DA48F}" type="slidenum">
              <a:rPr lang="en-US" sz="1200" smtClean="0">
                <a:solidFill>
                  <a:schemeClr val="tx2">
                    <a:lumMod val="50000"/>
                  </a:schemeClr>
                </a:solidFill>
              </a:rPr>
              <a:t>11</a:t>
            </a:fld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3200" dirty="0" smtClean="0"/>
              <a:t>Average Case Manager contact </a:t>
            </a:r>
            <a:br>
              <a:rPr lang="en-US" sz="3200" dirty="0" smtClean="0"/>
            </a:br>
            <a:r>
              <a:rPr lang="en-US" sz="3200" dirty="0" smtClean="0"/>
              <a:t>per month of Enrollment</a:t>
            </a:r>
            <a:endParaRPr 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0" y="1752599"/>
          <a:ext cx="9144000" cy="479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D2DF-F4CA-48DA-9B06-FC3A129DA48F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" y="6379368"/>
            <a:ext cx="4509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*Includes DRT and unstructured CM sessions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01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537960" cy="746761"/>
          </a:xfrm>
          <a:noFill/>
        </p:spPr>
        <p:txBody>
          <a:bodyPr>
            <a:normAutofit/>
          </a:bodyPr>
          <a:lstStyle/>
          <a:p>
            <a:r>
              <a:rPr lang="en-US" sz="3200" dirty="0" smtClean="0"/>
              <a:t>Referrals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007452"/>
              </p:ext>
            </p:extLst>
          </p:nvPr>
        </p:nvGraphicFramePr>
        <p:xfrm>
          <a:off x="-305493" y="1366351"/>
          <a:ext cx="913014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D2DF-F4CA-48DA-9B06-FC3A129DA4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Reasons for not meeting with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D2DF-F4CA-48DA-9B06-FC3A129DA48F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6002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75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Fidelity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Helps with program implementation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Monthly Fidelity meetings help keep services on track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Follow-up plans developed monthly to improve fidelity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Outcomes tracking: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/>
              <a:t>Symptom outcomes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/>
              <a:t>Employment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/>
              <a:t>Housing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/>
              <a:t>Recidivism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869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Linking Behavioral Health and Justice systems for improved outcomes is complex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Information sharing, risk management, harm reduction vs. sanctions reflect complicated interface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Dialogue and shared problem solving are key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Best success when community shares responsibility to improve outcomes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198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8200" y="1676400"/>
            <a:ext cx="7467600" cy="1692771"/>
          </a:xfrm>
          <a:prstGeom prst="rect">
            <a:avLst/>
          </a:prstGeom>
          <a:ln w="57150">
            <a:solidFill>
              <a:srgbClr val="525B7E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Questions</a:t>
            </a:r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dpinals@med.umich.edu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 w="19050"/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6000" dirty="0" smtClean="0"/>
              <a:t>Model Development</a:t>
            </a:r>
            <a:br>
              <a:rPr lang="en-US" sz="6000" dirty="0" smtClean="0"/>
            </a:br>
            <a:endParaRPr lang="en-US" sz="31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idx="1"/>
          </p:nvPr>
        </p:nvSpPr>
        <p:spPr/>
        <p:txBody>
          <a:bodyPr rtlCol="0" anchor="ctr">
            <a:normAutofit lnSpcReduction="10000"/>
          </a:bodyPr>
          <a:lstStyle/>
          <a:p>
            <a:pPr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Original Developer: D. </a:t>
            </a:r>
            <a:r>
              <a:rPr lang="en-US" sz="3200" dirty="0" err="1" smtClean="0"/>
              <a:t>Smelson</a:t>
            </a:r>
            <a:r>
              <a:rPr lang="en-US" sz="3200" dirty="0" smtClean="0"/>
              <a:t>, </a:t>
            </a:r>
            <a:r>
              <a:rPr lang="en-US" sz="3200" dirty="0" err="1" smtClean="0"/>
              <a:t>Psy</a:t>
            </a:r>
            <a:r>
              <a:rPr lang="en-US" sz="3200" dirty="0" smtClean="0"/>
              <a:t>. D.</a:t>
            </a:r>
          </a:p>
          <a:p>
            <a:pPr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Originally designed for veterans facing homelessness</a:t>
            </a:r>
          </a:p>
          <a:p>
            <a:pPr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Developed out of federal granting to state and academic partners</a:t>
            </a:r>
          </a:p>
          <a:p>
            <a:pPr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/>
              <a:t>Maintaining </a:t>
            </a:r>
            <a:r>
              <a:rPr lang="en-US" sz="3200" dirty="0"/>
              <a:t>Independence and Sobriety through Systems Integration, Outreach, and Networking: Criminal Justice </a:t>
            </a:r>
            <a:r>
              <a:rPr lang="en-US" sz="3200" dirty="0" smtClean="0"/>
              <a:t>Edition (www.missionmodel.org)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E5FD73-0D14-4876-B5ED-7DDB6212B198}" type="slidenum">
              <a:rPr lang="en-US" altLang="en-US" sz="1600" smtClean="0">
                <a:solidFill>
                  <a:srgbClr val="E3E1D7"/>
                </a:solidFill>
                <a:latin typeface="Rockwell" pitchFamily="18" charset="0"/>
              </a:rPr>
              <a:pPr/>
              <a:t>2</a:t>
            </a:fld>
            <a:endParaRPr lang="en-US" altLang="en-US" sz="1600">
              <a:solidFill>
                <a:srgbClr val="E3E1D7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28600"/>
            <a:ext cx="7543800" cy="145075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2"/>
                </a:solidFill>
              </a:rPr>
              <a:t>MISSION: Criminal </a:t>
            </a:r>
            <a:r>
              <a:rPr lang="en-US" sz="4000" b="1" dirty="0" smtClean="0">
                <a:solidFill>
                  <a:schemeClr val="accent2"/>
                </a:solidFill>
              </a:rPr>
              <a:t>Justice: </a:t>
            </a:r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combining a BH and CJ Framework</a:t>
            </a:r>
            <a:endParaRPr lang="en-US" sz="32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828800"/>
          <a:ext cx="8229600" cy="4146551"/>
        </p:xfrm>
        <a:graphic>
          <a:graphicData uri="http://schemas.openxmlformats.org/drawingml/2006/table">
            <a:tbl>
              <a:tblPr/>
              <a:tblGrid>
                <a:gridCol w="2111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09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4650">
                <a:tc gridSpan="4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Systems Level (Sequential Intercept Model)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55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Reduce penetration of persons with mental illness into CJ system/Reduce recidivism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Identify and Link individuals to community-based mental health treatment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Improve mental health outcomes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Improve public safety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7325">
                <a:tc gridSpan="4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Assessment Level (RNR)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8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Match level of treatment to the level of risk to re-offend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Identify criminogenic needs and use these to inform treatment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Maximize engagement by understanding responsivity of the individual to treatment interventions and the ability of providers to address the risk factors identified while still emphasizing traditional treatment focus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7325">
                <a:tc gridSpan="4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Intervention/Person Level (MISSION-CJ)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28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Provide direct treatment services to address co-occurring disorders with trauma-informed approaches that support recovery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Additional focus on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criminogenic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needs and responsivity to reduce recidivism; focus also on traditional treatments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Promote stable and successful living with positive daily activities and health and wellness, with explicit attention to the additional goal of decreased recidivism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itchFamily="34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itchFamily="34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Coordinate care, access to housing, employment supports and other services as needed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29183" marR="291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341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6"/>
          <p:cNvGrpSpPr>
            <a:grpSpLocks/>
          </p:cNvGrpSpPr>
          <p:nvPr/>
        </p:nvGrpSpPr>
        <p:grpSpPr bwMode="auto">
          <a:xfrm>
            <a:off x="130791" y="1409700"/>
            <a:ext cx="8534400" cy="2209800"/>
            <a:chOff x="76200" y="1905000"/>
            <a:chExt cx="8534400" cy="2209800"/>
          </a:xfrm>
        </p:grpSpPr>
        <p:sp>
          <p:nvSpPr>
            <p:cNvPr id="6" name="Rounded Rectangle 5"/>
            <p:cNvSpPr/>
            <p:nvPr/>
          </p:nvSpPr>
          <p:spPr>
            <a:xfrm>
              <a:off x="2400300" y="1905000"/>
              <a:ext cx="4114800" cy="6858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MISSION-CJ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6200" y="3429000"/>
              <a:ext cx="3048000" cy="685800"/>
            </a:xfrm>
            <a:prstGeom prst="roundRect">
              <a:avLst/>
            </a:prstGeom>
            <a:solidFill>
              <a:srgbClr val="6B7EB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Critical Time Intervention (CTI) </a:t>
              </a:r>
            </a:p>
          </p:txBody>
        </p:sp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>
              <a:off x="533400" y="2819400"/>
              <a:ext cx="21336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6F6FC"/>
                </a:gs>
                <a:gs pos="64999">
                  <a:srgbClr val="C0E6F5"/>
                </a:gs>
                <a:gs pos="100000">
                  <a:srgbClr val="A5DDF3"/>
                </a:gs>
              </a:gsLst>
              <a:lin ang="5400000" scaled="1"/>
            </a:gradFill>
            <a:ln w="9525">
              <a:solidFill>
                <a:srgbClr val="348FA6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0000"/>
                  </a:solidFill>
                  <a:latin typeface="Calibri" charset="0"/>
                  <a:ea typeface="ＭＳ Ｐゴシック" charset="-128"/>
                </a:rPr>
                <a:t>Core Services</a:t>
              </a:r>
              <a:endParaRPr lang="en-US" dirty="0">
                <a:solidFill>
                  <a:srgbClr val="000000"/>
                </a:solidFill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16" name="Rounded Rectangle 15"/>
            <p:cNvSpPr>
              <a:spLocks noChangeArrowheads="1"/>
            </p:cNvSpPr>
            <p:nvPr/>
          </p:nvSpPr>
          <p:spPr bwMode="auto">
            <a:xfrm>
              <a:off x="6477000" y="2819400"/>
              <a:ext cx="21336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6F6FC"/>
                </a:gs>
                <a:gs pos="64999">
                  <a:srgbClr val="C0E6F5"/>
                </a:gs>
                <a:gs pos="100000">
                  <a:srgbClr val="A5DDF3"/>
                </a:gs>
              </a:gsLst>
              <a:lin ang="5400000" scaled="1"/>
            </a:gradFill>
            <a:ln w="9525">
              <a:solidFill>
                <a:srgbClr val="348FA6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0000"/>
                  </a:solidFill>
                  <a:latin typeface="Calibri" charset="0"/>
                  <a:ea typeface="ＭＳ Ｐゴシック" charset="-128"/>
                </a:rPr>
                <a:t>Support Services</a:t>
              </a:r>
              <a:endParaRPr lang="en-US" dirty="0">
                <a:solidFill>
                  <a:srgbClr val="000000"/>
                </a:solidFill>
                <a:latin typeface="Calibri" charset="0"/>
                <a:ea typeface="ＭＳ Ｐゴシック" charset="-128"/>
              </a:endParaRPr>
            </a:p>
          </p:txBody>
        </p:sp>
      </p:grpSp>
      <p:sp>
        <p:nvSpPr>
          <p:cNvPr id="18435" name="TextBox 17"/>
          <p:cNvSpPr txBox="1">
            <a:spLocks noChangeArrowheads="1"/>
          </p:cNvSpPr>
          <p:nvPr/>
        </p:nvSpPr>
        <p:spPr bwMode="auto">
          <a:xfrm>
            <a:off x="3657600" y="4684896"/>
            <a:ext cx="5410200" cy="166199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charset="0"/>
              </a:rPr>
              <a:t>-</a:t>
            </a:r>
            <a:r>
              <a:rPr lang="en-US" altLang="en-US" sz="1400" b="1" dirty="0">
                <a:latin typeface="Arial" charset="0"/>
              </a:rPr>
              <a:t>Critical Time Intervention (Susser et al, 2007)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" charset="0"/>
              </a:rPr>
              <a:t>-Dual Recovery Therapy (Ziedonis et al, 1997)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" charset="0"/>
              </a:rPr>
              <a:t>-Peer Support (Chinman et al, 2010)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" charset="0"/>
              </a:rPr>
              <a:t>-Vocational/Educational Support  (Ellison et al, 2012)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" charset="0"/>
              </a:rPr>
              <a:t>-Trauma Informed Care (Najavits et al, 2011)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" charset="0"/>
              </a:rPr>
              <a:t>-Risk-Need-Responsivity (Blanchette &amp; Brown, 2006</a:t>
            </a:r>
            <a:r>
              <a:rPr lang="en-US" altLang="en-US" sz="1400" b="1" dirty="0" smtClean="0">
                <a:latin typeface="Arial" charset="0"/>
              </a:rPr>
              <a:t>; Ward</a:t>
            </a:r>
            <a:r>
              <a:rPr lang="en-US" altLang="en-US" sz="1400" b="1" dirty="0">
                <a:latin typeface="Arial" charset="0"/>
              </a:rPr>
              <a:t>, </a:t>
            </a:r>
            <a:r>
              <a:rPr lang="en-US" altLang="en-US" sz="1400" b="1" dirty="0" smtClean="0">
                <a:latin typeface="Arial" charset="0"/>
              </a:rPr>
              <a:t>  </a:t>
            </a:r>
            <a:r>
              <a:rPr lang="en-US" altLang="en-US" sz="1400" b="1" dirty="0" err="1" smtClean="0">
                <a:latin typeface="Arial" charset="0"/>
              </a:rPr>
              <a:t>Mesler</a:t>
            </a:r>
            <a:r>
              <a:rPr lang="en-US" altLang="en-US" sz="1400" b="1" dirty="0" smtClean="0">
                <a:latin typeface="Arial" charset="0"/>
              </a:rPr>
              <a:t> </a:t>
            </a:r>
            <a:r>
              <a:rPr lang="en-US" altLang="en-US" sz="1400" b="1" dirty="0">
                <a:latin typeface="Arial" charset="0"/>
              </a:rPr>
              <a:t>&amp; Yates, 2007</a:t>
            </a:r>
            <a:r>
              <a:rPr lang="en-US" altLang="en-US" sz="1600" b="1" dirty="0">
                <a:latin typeface="Arial" charset="0"/>
              </a:rPr>
              <a:t>)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52400" y="4572000"/>
            <a:ext cx="3048000" cy="685800"/>
          </a:xfrm>
          <a:prstGeom prst="roundRect">
            <a:avLst/>
          </a:prstGeom>
          <a:solidFill>
            <a:srgbClr val="6B7E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Peer Support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52400" y="3810000"/>
            <a:ext cx="3048000" cy="685800"/>
          </a:xfrm>
          <a:prstGeom prst="roundRect">
            <a:avLst/>
          </a:prstGeom>
          <a:solidFill>
            <a:srgbClr val="6B7E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Dual Recovery Therapy (DRT)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6019800" y="3048000"/>
            <a:ext cx="3048000" cy="685800"/>
          </a:xfrm>
          <a:prstGeom prst="roundRect">
            <a:avLst/>
          </a:prstGeom>
          <a:solidFill>
            <a:srgbClr val="6B7E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Vocational and Educational Support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6019800" y="3886200"/>
            <a:ext cx="3048000" cy="685800"/>
          </a:xfrm>
          <a:prstGeom prst="roundRect">
            <a:avLst/>
          </a:prstGeom>
          <a:solidFill>
            <a:srgbClr val="6B7E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Trauma-Informed Care</a:t>
            </a:r>
          </a:p>
        </p:txBody>
      </p:sp>
      <p:sp>
        <p:nvSpPr>
          <p:cNvPr id="18440" name="Content Placeholder 5"/>
          <p:cNvSpPr txBox="1">
            <a:spLocks/>
          </p:cNvSpPr>
          <p:nvPr/>
        </p:nvSpPr>
        <p:spPr bwMode="auto">
          <a:xfrm>
            <a:off x="419100" y="220639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2500" b="1" i="1" dirty="0">
                <a:solidFill>
                  <a:schemeClr val="tx2"/>
                </a:solidFill>
              </a:rPr>
              <a:t>Combining evidence-based services into a comprehensive system of care 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22" name="Rounded Rectangle 21"/>
          <p:cNvSpPr>
            <a:spLocks noChangeArrowheads="1"/>
          </p:cNvSpPr>
          <p:nvPr/>
        </p:nvSpPr>
        <p:spPr bwMode="auto">
          <a:xfrm>
            <a:off x="3505200" y="2571750"/>
            <a:ext cx="2133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6F6FC"/>
              </a:gs>
              <a:gs pos="64999">
                <a:srgbClr val="C0E6F5"/>
              </a:gs>
              <a:gs pos="100000">
                <a:srgbClr val="A5DDF3"/>
              </a:gs>
            </a:gsLst>
            <a:lin ang="5400000" scaled="1"/>
          </a:gradFill>
          <a:ln w="9525">
            <a:solidFill>
              <a:srgbClr val="348FA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57934-ED78-4D3F-A5EA-174A731B8C54}" type="slidenum">
              <a:rPr lang="en-US" smtClean="0">
                <a:solidFill>
                  <a:sysClr val="windowText" lastClr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44579" y="2457450"/>
            <a:ext cx="2931042" cy="97155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Risk-Need-Responsivity (RNR)</a:t>
            </a:r>
            <a:endParaRPr lang="en-US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73088" y="663575"/>
            <a:ext cx="1900237" cy="18510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1848"/>
                </a:solidFill>
              </a:rPr>
              <a:t>Community Mental Health Services</a:t>
            </a:r>
          </a:p>
        </p:txBody>
      </p:sp>
      <p:sp>
        <p:nvSpPr>
          <p:cNvPr id="5" name="Oval 4"/>
          <p:cNvSpPr/>
          <p:nvPr/>
        </p:nvSpPr>
        <p:spPr>
          <a:xfrm>
            <a:off x="3581400" y="4040188"/>
            <a:ext cx="1968500" cy="16319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1848"/>
                </a:solidFill>
              </a:rPr>
              <a:t>Community Substance Use Services</a:t>
            </a:r>
          </a:p>
        </p:txBody>
      </p:sp>
      <p:sp>
        <p:nvSpPr>
          <p:cNvPr id="6" name="Oval 5"/>
          <p:cNvSpPr/>
          <p:nvPr/>
        </p:nvSpPr>
        <p:spPr>
          <a:xfrm>
            <a:off x="6021388" y="1304925"/>
            <a:ext cx="1900237" cy="15271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1848"/>
                </a:solidFill>
              </a:rPr>
              <a:t>Community Based  Health Services</a:t>
            </a:r>
          </a:p>
        </p:txBody>
      </p:sp>
      <p:sp>
        <p:nvSpPr>
          <p:cNvPr id="7" name="Oval 6"/>
          <p:cNvSpPr/>
          <p:nvPr/>
        </p:nvSpPr>
        <p:spPr>
          <a:xfrm>
            <a:off x="6346825" y="3687763"/>
            <a:ext cx="1958975" cy="15922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Emergency Room Care</a:t>
            </a:r>
          </a:p>
        </p:txBody>
      </p:sp>
      <p:sp>
        <p:nvSpPr>
          <p:cNvPr id="8" name="Oval 7"/>
          <p:cNvSpPr/>
          <p:nvPr/>
        </p:nvSpPr>
        <p:spPr>
          <a:xfrm>
            <a:off x="892175" y="3687763"/>
            <a:ext cx="2033588" cy="1743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Correctional Institutional Care</a:t>
            </a:r>
          </a:p>
        </p:txBody>
      </p:sp>
      <p:sp>
        <p:nvSpPr>
          <p:cNvPr id="9" name="Oval 8"/>
          <p:cNvSpPr/>
          <p:nvPr/>
        </p:nvSpPr>
        <p:spPr>
          <a:xfrm>
            <a:off x="2352675" y="2286000"/>
            <a:ext cx="1895475" cy="1284288"/>
          </a:xfrm>
          <a:prstGeom prst="ellipse">
            <a:avLst/>
          </a:prstGeom>
          <a:solidFill>
            <a:srgbClr val="A25A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Psychiatric Hospital Care</a:t>
            </a:r>
          </a:p>
        </p:txBody>
      </p:sp>
      <p:sp>
        <p:nvSpPr>
          <p:cNvPr id="10" name="Oval 9"/>
          <p:cNvSpPr/>
          <p:nvPr/>
        </p:nvSpPr>
        <p:spPr>
          <a:xfrm>
            <a:off x="4706938" y="2514600"/>
            <a:ext cx="1541462" cy="120491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1848"/>
                </a:solidFill>
              </a:rPr>
              <a:t>Court-ordered services</a:t>
            </a:r>
          </a:p>
        </p:txBody>
      </p:sp>
      <p:sp>
        <p:nvSpPr>
          <p:cNvPr id="11" name="Oval 10"/>
          <p:cNvSpPr/>
          <p:nvPr/>
        </p:nvSpPr>
        <p:spPr>
          <a:xfrm>
            <a:off x="3581400" y="344488"/>
            <a:ext cx="2120900" cy="18510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1848"/>
                </a:solidFill>
              </a:rPr>
              <a:t>Healthcare </a:t>
            </a:r>
            <a:r>
              <a:rPr lang="en-US" sz="1800" dirty="0" smtClean="0">
                <a:solidFill>
                  <a:srgbClr val="001848"/>
                </a:solidFill>
              </a:rPr>
              <a:t>coverage</a:t>
            </a:r>
            <a:endParaRPr lang="en-US" sz="1800" dirty="0">
              <a:solidFill>
                <a:srgbClr val="001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4876800" y="4191000"/>
            <a:ext cx="1905000" cy="1905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648200" y="2438400"/>
            <a:ext cx="2667000" cy="16652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191000" y="1905000"/>
            <a:ext cx="609600" cy="1676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5800" y="3951288"/>
            <a:ext cx="2819400" cy="46831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4343400"/>
            <a:ext cx="76200" cy="2057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371600" y="4267200"/>
            <a:ext cx="2514600" cy="228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3000" y="2057400"/>
            <a:ext cx="2667000" cy="1524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04800" y="1447800"/>
            <a:ext cx="2438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Housing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5486400"/>
            <a:ext cx="2438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Mental Health Services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81400" y="1371600"/>
            <a:ext cx="2438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Case Management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324600" y="3810000"/>
            <a:ext cx="2438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General Medical Care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24200" y="5486400"/>
            <a:ext cx="2438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Substance Abuse Treatment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81000" y="3886200"/>
            <a:ext cx="3200400" cy="762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52400" y="3429000"/>
            <a:ext cx="2438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Benefits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477000" y="1905000"/>
            <a:ext cx="2438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Educational and Vocational Support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8400" y="5410200"/>
            <a:ext cx="2438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Criminal Justice</a:t>
            </a:r>
          </a:p>
        </p:txBody>
      </p:sp>
      <p:pic>
        <p:nvPicPr>
          <p:cNvPr id="17429" name="Picture 21" descr="http://www.evengrounds.com/images/confused-charac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124200"/>
            <a:ext cx="2089150" cy="16637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4" name="TextBox 23"/>
          <p:cNvSpPr txBox="1"/>
          <p:nvPr/>
        </p:nvSpPr>
        <p:spPr>
          <a:xfrm>
            <a:off x="990600" y="304800"/>
            <a:ext cx="78486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n w="18415" cmpd="sng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</a:rPr>
              <a:t>Client Service Needs</a:t>
            </a:r>
          </a:p>
        </p:txBody>
      </p:sp>
      <p:sp>
        <p:nvSpPr>
          <p:cNvPr id="4814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6C0934E-41CB-4605-ACB6-8DD0D7D74B2C}" type="slidenum">
              <a:rPr lang="en-US" altLang="en-US" sz="1600" smtClean="0">
                <a:solidFill>
                  <a:srgbClr val="FFFFFF"/>
                </a:solidFill>
              </a:rPr>
              <a:pPr/>
              <a:t>6</a:t>
            </a:fld>
            <a:endParaRPr lang="en-US" altLang="en-US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381000"/>
            <a:ext cx="6000750" cy="514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MISSION: CJ Key Goals</a:t>
            </a: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790575" y="1828800"/>
            <a:ext cx="74676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538" indent="-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mbria Math" panose="02040503050406030204" pitchFamily="18" charset="0"/>
              </a:rPr>
              <a:t>Improve Clinical Outcomes and functioning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mbria Math" panose="02040503050406030204" pitchFamily="18" charset="0"/>
              </a:rPr>
              <a:t>Maximize Community Tenure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Cambria Math" panose="02040503050406030204" pitchFamily="18" charset="0"/>
              </a:rPr>
              <a:t>Reduce Re-Arrest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Cambria Math" panose="02040503050406030204" pitchFamily="18" charset="0"/>
              </a:rPr>
              <a:t>Reduce Serious criminal activity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Cambria Math" panose="02040503050406030204" pitchFamily="18" charset="0"/>
              </a:rPr>
              <a:t>Prevent Incarceration (Reduce Jail Days)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Cambria Math" panose="02040503050406030204" pitchFamily="18" charset="0"/>
              </a:rPr>
              <a:t>Prevent Hospitalization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mbria Math" panose="02040503050406030204" pitchFamily="18" charset="0"/>
              </a:rPr>
              <a:t>Identify and link individuals to comprehensive and effective community-based behavioral health </a:t>
            </a:r>
            <a:r>
              <a:rPr lang="en-US" altLang="en-US" sz="2400" dirty="0" smtClean="0">
                <a:latin typeface="Cambria Math" panose="02040503050406030204" pitchFamily="18" charset="0"/>
              </a:rPr>
              <a:t>care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>
                <a:latin typeface="Cambria Math" panose="02040503050406030204" pitchFamily="18" charset="0"/>
              </a:rPr>
              <a:t>Focus </a:t>
            </a:r>
            <a:r>
              <a:rPr lang="en-US" altLang="en-US" sz="2400" smtClean="0">
                <a:latin typeface="Cambria Math" panose="02040503050406030204" pitchFamily="18" charset="0"/>
              </a:rPr>
              <a:t>on trauma histories</a:t>
            </a:r>
            <a:endParaRPr lang="en-US" altLang="en-US" sz="2400" dirty="0">
              <a:latin typeface="Cambria Math" panose="020405030504060302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mbria Math" panose="02040503050406030204" pitchFamily="18" charset="0"/>
              </a:rPr>
              <a:t>Prevent Homelessness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mbria Math" panose="02040503050406030204" pitchFamily="18" charset="0"/>
              </a:rPr>
              <a:t>Enhance public safety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06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Box 12"/>
          <p:cNvSpPr txBox="1">
            <a:spLocks noChangeArrowheads="1"/>
          </p:cNvSpPr>
          <p:nvPr/>
        </p:nvSpPr>
        <p:spPr bwMode="auto">
          <a:xfrm>
            <a:off x="304800" y="4800600"/>
            <a:ext cx="8382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>
                <a:latin typeface="Rockwell" pitchFamily="18" charset="0"/>
              </a:rPr>
              <a:t>Additional Resources: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latin typeface="Rockwell" pitchFamily="18" charset="0"/>
              </a:rPr>
              <a:t> Fidelity </a:t>
            </a:r>
            <a:r>
              <a:rPr lang="en-US" altLang="en-US" sz="2000" b="1" dirty="0" smtClean="0">
                <a:latin typeface="Rockwell" pitchFamily="18" charset="0"/>
              </a:rPr>
              <a:t>Measure-</a:t>
            </a:r>
            <a:r>
              <a:rPr lang="en-US" altLang="en-US" sz="2000" i="1" dirty="0" smtClean="0">
                <a:latin typeface="Rockwell" pitchFamily="18" charset="0"/>
              </a:rPr>
              <a:t>Tracks </a:t>
            </a:r>
            <a:r>
              <a:rPr lang="en-US" altLang="en-US" sz="2000" i="1" dirty="0">
                <a:latin typeface="Rockwell" pitchFamily="18" charset="0"/>
              </a:rPr>
              <a:t>the integration of the complex service structure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latin typeface="Rockwell" pitchFamily="18" charset="0"/>
              </a:rPr>
              <a:t> </a:t>
            </a:r>
            <a:r>
              <a:rPr lang="en-US" altLang="en-US" sz="2000" b="1" dirty="0" smtClean="0">
                <a:latin typeface="Rockwell" pitchFamily="18" charset="0"/>
              </a:rPr>
              <a:t>Consultation/Implementation Assistance- </a:t>
            </a:r>
            <a:r>
              <a:rPr lang="en-US" altLang="en-US" sz="2000" i="1" dirty="0" smtClean="0">
                <a:latin typeface="Rockwell" pitchFamily="18" charset="0"/>
              </a:rPr>
              <a:t> </a:t>
            </a:r>
            <a:r>
              <a:rPr lang="en-US" altLang="en-US" sz="2000" i="1" dirty="0">
                <a:latin typeface="Rockwell" pitchFamily="18" charset="0"/>
              </a:rPr>
              <a:t>Available from the authors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Rockwell" pitchFamily="18" charset="0"/>
            </a:endParaRPr>
          </a:p>
        </p:txBody>
      </p:sp>
      <p:pic>
        <p:nvPicPr>
          <p:cNvPr id="2" name="Picture 1" descr="482 Mission CJ Part. Wkbk. CoversText 3.20.14.pdf - Adobe Acrobat Pro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2" t="13532" r="4323" b="1891"/>
          <a:stretch/>
        </p:blipFill>
        <p:spPr>
          <a:xfrm>
            <a:off x="4191000" y="1529647"/>
            <a:ext cx="2514994" cy="322922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7CCDA4C1-22E2-408B-A6A2-44026D39ED6A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2110154"/>
            <a:ext cx="2098548" cy="269044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33500" y="381000"/>
            <a:ext cx="64770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MISSION CJ </a:t>
            </a:r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Materials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548942"/>
            <a:ext cx="2552503" cy="319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1148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panose="020B0600070205080204" pitchFamily="34" charset="-128"/>
              </a:rPr>
              <a:t>Evaluates Treatment Plan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Tracks </a:t>
            </a:r>
            <a:r>
              <a:rPr lang="en-US" altLang="en-US" sz="2400" dirty="0">
                <a:ea typeface="ＭＳ Ｐゴシック" panose="020B0600070205080204" pitchFamily="34" charset="-128"/>
              </a:rPr>
              <a:t>DRT and Peer sessions attended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Determines </a:t>
            </a:r>
            <a:r>
              <a:rPr lang="en-US" altLang="en-US" sz="2400" dirty="0">
                <a:ea typeface="ＭＳ Ｐゴシック" panose="020B0600070205080204" pitchFamily="34" charset="-128"/>
              </a:rPr>
              <a:t>if service needs were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met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Examines location of services, community outreach efforts and barriers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panose="020B0600070205080204" pitchFamily="34" charset="-128"/>
              </a:rPr>
              <a:t>Assesses service linkages and discharge planning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011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3302585-10BC-4AA9-83E0-CD154B79F927}" type="slidenum">
              <a:rPr lang="en-US" altLang="en-US" sz="1600" smtClean="0">
                <a:solidFill>
                  <a:srgbClr val="E3E1D7"/>
                </a:solidFill>
                <a:latin typeface="Rockwell" pitchFamily="18" charset="0"/>
              </a:rPr>
              <a:pPr/>
              <a:t>9</a:t>
            </a:fld>
            <a:endParaRPr lang="en-US" altLang="en-US" sz="1600">
              <a:solidFill>
                <a:srgbClr val="E3E1D7"/>
              </a:solidFill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57200"/>
            <a:ext cx="78486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n w="18415" cmpd="sng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</a:rPr>
              <a:t>Fidelity Measure</a:t>
            </a:r>
          </a:p>
        </p:txBody>
      </p:sp>
    </p:spTree>
    <p:extLst>
      <p:ext uri="{BB962C8B-B14F-4D97-AF65-F5344CB8AC3E}">
        <p14:creationId xmlns:p14="http://schemas.microsoft.com/office/powerpoint/2010/main" val="3295007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344068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344068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18465</TotalTime>
  <Words>1031</Words>
  <Application>Microsoft Office PowerPoint</Application>
  <PresentationFormat>On-screen Show (4:3)</PresentationFormat>
  <Paragraphs>203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ＭＳ Ｐゴシック</vt:lpstr>
      <vt:lpstr>ＭＳ Ｐゴシック</vt:lpstr>
      <vt:lpstr>Arial</vt:lpstr>
      <vt:lpstr>Calibri</vt:lpstr>
      <vt:lpstr>Calibri Light</vt:lpstr>
      <vt:lpstr>Cambria Math</vt:lpstr>
      <vt:lpstr>Rockwell</vt:lpstr>
      <vt:lpstr>Times New Roman</vt:lpstr>
      <vt:lpstr>Wingdings</vt:lpstr>
      <vt:lpstr>Wingdings 2</vt:lpstr>
      <vt:lpstr>Retrospect</vt:lpstr>
      <vt:lpstr>PowerPoint Presentation</vt:lpstr>
      <vt:lpstr> Model Development </vt:lpstr>
      <vt:lpstr>MISSION: Criminal Justice:  combining a BH and CJ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MISSION CJ Specialty Court Sample Fidelity Data</vt:lpstr>
      <vt:lpstr>Average Case Manager contact  per month of Enrollment</vt:lpstr>
      <vt:lpstr>Referrals</vt:lpstr>
      <vt:lpstr>Reasons for not meeting with client</vt:lpstr>
      <vt:lpstr>Use of Fidelity Data</vt:lpstr>
      <vt:lpstr>Summary</vt:lpstr>
      <vt:lpstr>PowerPoint Presentation</vt:lpstr>
    </vt:vector>
  </TitlesOfParts>
  <Company>Commonwealth of 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Courts</dc:title>
  <dc:creator>Department Of Mental Health</dc:creator>
  <cp:lastModifiedBy>Debra Pinals</cp:lastModifiedBy>
  <cp:revision>199</cp:revision>
  <cp:lastPrinted>2016-06-27T17:10:01Z</cp:lastPrinted>
  <dcterms:created xsi:type="dcterms:W3CDTF">2010-06-21T17:46:11Z</dcterms:created>
  <dcterms:modified xsi:type="dcterms:W3CDTF">2017-01-09T04:10:48Z</dcterms:modified>
</cp:coreProperties>
</file>